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714" autoAdjust="0"/>
  </p:normalViewPr>
  <p:slideViewPr>
    <p:cSldViewPr>
      <p:cViewPr varScale="1">
        <p:scale>
          <a:sx n="93" d="100"/>
          <a:sy n="93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CBC25-5464-4B71-A90E-02834E983B24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A2271-5136-42E8-ACD5-F284BB0B1BF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A2271-5136-42E8-ACD5-F284BB0B1BF9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A2271-5136-42E8-ACD5-F284BB0B1BF9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івнобедрений трикут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й трикут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1" name="Пряма сполучна ліні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4C40A5-A7A5-4562-8570-1F0DD99F5F0B}" type="datetimeFigureOut">
              <a:rPr lang="uk-UA" smtClean="0"/>
              <a:pPr/>
              <a:t>24.12.2015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11E4123-BF97-498D-B823-61D93EEF989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ihm.pp.u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Видатні постаті Дружківки: </a:t>
            </a:r>
            <a:br>
              <a:rPr lang="uk-UA" dirty="0" smtClean="0"/>
            </a:br>
            <a:r>
              <a:rPr lang="uk-UA" b="1" dirty="0" smtClean="0"/>
              <a:t>Олекса Тихий – </a:t>
            </a:r>
            <a:br>
              <a:rPr lang="uk-UA" b="1" dirty="0" smtClean="0"/>
            </a:br>
            <a:r>
              <a:rPr lang="uk-UA" b="1" dirty="0" smtClean="0"/>
              <a:t>людина та громадянин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sz="3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95449"/>
            <a:ext cx="6400800" cy="765799"/>
          </a:xfrm>
        </p:spPr>
        <p:txBody>
          <a:bodyPr>
            <a:normAutofit/>
          </a:bodyPr>
          <a:lstStyle/>
          <a:p>
            <a:r>
              <a:rPr lang="uk-UA" dirty="0" smtClean="0"/>
              <a:t>(презентація колекції ДІХМ)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908720"/>
            <a:ext cx="83529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u="sng" dirty="0" smtClean="0">
                <a:solidFill>
                  <a:srgbClr val="FFC000"/>
                </a:solidFill>
              </a:rPr>
              <a:t>ГРОМАДСЬКА ДІЯЛЬНІСТЬ, ПЕРШІ АРЕШТИ: </a:t>
            </a:r>
          </a:p>
          <a:p>
            <a:pPr algn="r"/>
            <a:endParaRPr lang="uk-UA" sz="2000" b="1" dirty="0" smtClean="0"/>
          </a:p>
          <a:p>
            <a:pPr algn="r">
              <a:buFontTx/>
              <a:buChar char="-"/>
            </a:pPr>
            <a:r>
              <a:rPr lang="ru-RU" sz="2000" b="1" dirty="0" smtClean="0"/>
              <a:t> У </a:t>
            </a:r>
            <a:r>
              <a:rPr lang="ru-RU" sz="2000" b="1" dirty="0" smtClean="0">
                <a:solidFill>
                  <a:srgbClr val="FF0000"/>
                </a:solidFill>
              </a:rPr>
              <a:t>1948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вперше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засуджений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військовим</a:t>
            </a:r>
            <a:r>
              <a:rPr lang="ru-RU" sz="2000" b="1" dirty="0" smtClean="0"/>
              <a:t> трибуналом </a:t>
            </a:r>
            <a:r>
              <a:rPr lang="ru-RU" sz="2000" b="1" dirty="0" err="1" smtClean="0"/>
              <a:t>Сталінської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тепер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Донецька</a:t>
            </a:r>
            <a:r>
              <a:rPr lang="ru-RU" sz="2000" b="1" dirty="0" smtClean="0"/>
              <a:t> область)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за критику кандидата в </a:t>
            </a:r>
            <a:r>
              <a:rPr lang="ru-RU" sz="2000" b="1" dirty="0" err="1" smtClean="0"/>
              <a:t>депутати</a:t>
            </a:r>
            <a:r>
              <a:rPr lang="ru-RU" sz="2000" b="1" dirty="0" smtClean="0"/>
              <a:t> на 5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позбавлення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військовий</a:t>
            </a:r>
            <a:r>
              <a:rPr lang="ru-RU" sz="2000" b="1" dirty="0" smtClean="0"/>
              <a:t> трибунал МВС </a:t>
            </a:r>
            <a:r>
              <a:rPr lang="ru-RU" sz="2000" b="1" dirty="0" err="1" smtClean="0"/>
              <a:t>Українського</a:t>
            </a:r>
            <a:r>
              <a:rPr lang="ru-RU" sz="2000" b="1" dirty="0" smtClean="0"/>
              <a:t> округу </a:t>
            </a:r>
            <a:r>
              <a:rPr lang="ru-RU" sz="2000" b="1" dirty="0" err="1" smtClean="0"/>
              <a:t>замінив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покарання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умовне</a:t>
            </a:r>
            <a:r>
              <a:rPr lang="ru-RU" sz="2000" b="1" dirty="0" smtClean="0"/>
              <a:t>.</a:t>
            </a:r>
          </a:p>
          <a:p>
            <a:pPr algn="r"/>
            <a:endParaRPr lang="ru-RU" sz="2000" b="1" dirty="0" smtClean="0"/>
          </a:p>
          <a:p>
            <a:pPr algn="r"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Заарештований</a:t>
            </a:r>
            <a:r>
              <a:rPr lang="ru-RU" sz="2000" b="1" dirty="0" smtClean="0"/>
              <a:t> у лютому </a:t>
            </a:r>
            <a:r>
              <a:rPr lang="ru-RU" sz="2000" b="1" dirty="0" smtClean="0">
                <a:solidFill>
                  <a:srgbClr val="FF0000"/>
                </a:solidFill>
              </a:rPr>
              <a:t>1956</a:t>
            </a:r>
            <a:r>
              <a:rPr lang="ru-RU" sz="2000" b="1" dirty="0" smtClean="0"/>
              <a:t> за листа, </a:t>
            </a:r>
            <a:r>
              <a:rPr lang="ru-RU" sz="2000" b="1" dirty="0" err="1" smtClean="0"/>
              <a:t>надісланого</a:t>
            </a:r>
            <a:r>
              <a:rPr lang="ru-RU" sz="2000" b="1" dirty="0" smtClean="0"/>
              <a:t> до ЦК КПРС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протестом </a:t>
            </a:r>
            <a:r>
              <a:rPr lang="ru-RU" sz="2000" b="1" dirty="0" err="1" smtClean="0"/>
              <a:t>проти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Варшавського</a:t>
            </a:r>
            <a:r>
              <a:rPr lang="ru-RU" sz="2000" b="1" dirty="0" smtClean="0"/>
              <a:t> договору в </a:t>
            </a:r>
            <a:r>
              <a:rPr lang="ru-RU" sz="2000" b="1" dirty="0" err="1" smtClean="0"/>
              <a:t>Угорщину</a:t>
            </a:r>
            <a:r>
              <a:rPr lang="ru-RU" sz="2000" b="1" dirty="0" smtClean="0"/>
              <a:t>. 18 </a:t>
            </a:r>
            <a:r>
              <a:rPr lang="ru-RU" sz="2000" b="1" dirty="0" err="1" smtClean="0"/>
              <a:t>квітня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1957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закритому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засіданні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Сталінського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обласного</a:t>
            </a:r>
            <a:r>
              <a:rPr lang="ru-RU" sz="2000" b="1" dirty="0" smtClean="0"/>
              <a:t> суду (м. </a:t>
            </a:r>
            <a:r>
              <a:rPr lang="ru-RU" sz="2000" b="1" dirty="0" err="1" smtClean="0"/>
              <a:t>Донецьк</a:t>
            </a:r>
            <a:r>
              <a:rPr lang="ru-RU" sz="2000" b="1" dirty="0" smtClean="0"/>
              <a:t>) на </a:t>
            </a:r>
            <a:r>
              <a:rPr lang="ru-RU" sz="2000" b="1" dirty="0" err="1" smtClean="0"/>
              <a:t>підставі</a:t>
            </a:r>
            <a:r>
              <a:rPr lang="ru-RU" sz="2000" b="1" dirty="0" smtClean="0"/>
              <a:t> ст. 54-10 ч. 1 </a:t>
            </a:r>
            <a:r>
              <a:rPr lang="ru-RU" sz="2000" b="1" dirty="0" err="1" smtClean="0"/>
              <a:t>Карного</a:t>
            </a:r>
            <a:r>
              <a:rPr lang="ru-RU" sz="2000" b="1" dirty="0" smtClean="0"/>
              <a:t> кодексу УРСР «за </a:t>
            </a:r>
            <a:r>
              <a:rPr lang="ru-RU" sz="2000" b="1" dirty="0" err="1" smtClean="0"/>
              <a:t>антирадянську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агітацію</a:t>
            </a:r>
            <a:r>
              <a:rPr lang="ru-RU" sz="2000" b="1" dirty="0" smtClean="0"/>
              <a:t> та пропаганду» </a:t>
            </a:r>
            <a:r>
              <a:rPr lang="ru-RU" sz="2000" b="1" dirty="0" err="1" smtClean="0"/>
              <a:t>засуджений</a:t>
            </a:r>
            <a:r>
              <a:rPr lang="ru-RU" sz="2000" b="1" dirty="0" smtClean="0"/>
              <a:t> на 7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таборів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5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позбавлення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громадянських</a:t>
            </a:r>
            <a:r>
              <a:rPr lang="ru-RU" sz="2000" b="1" dirty="0" smtClean="0"/>
              <a:t> прав. </a:t>
            </a:r>
            <a:r>
              <a:rPr lang="ru-RU" sz="2000" b="1" dirty="0" err="1" smtClean="0"/>
              <a:t>Термін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покарання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відбував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Володимирській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тюрмі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Дубовлагу</a:t>
            </a:r>
            <a:r>
              <a:rPr lang="ru-RU" sz="2000" b="1" dirty="0" smtClean="0"/>
              <a:t>.</a:t>
            </a:r>
          </a:p>
          <a:p>
            <a:pPr algn="r"/>
            <a:endParaRPr lang="ru-RU" dirty="0" smtClean="0"/>
          </a:p>
          <a:p>
            <a:pPr algn="r"/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332656"/>
            <a:ext cx="83529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C000"/>
                </a:solidFill>
              </a:rPr>
              <a:t>	</a:t>
            </a:r>
            <a:r>
              <a:rPr lang="uk-UA" sz="2000" b="1" dirty="0" smtClean="0">
                <a:solidFill>
                  <a:srgbClr val="FFC000"/>
                </a:solidFill>
              </a:rPr>
              <a:t>Найбільш плідний період життя О. Тихого припадає на часи між </a:t>
            </a:r>
            <a:r>
              <a:rPr lang="uk-UA" sz="2000" b="1" u="sng" dirty="0" smtClean="0">
                <a:solidFill>
                  <a:srgbClr val="FFC000"/>
                </a:solidFill>
              </a:rPr>
              <a:t>1964 – 1977 </a:t>
            </a:r>
            <a:r>
              <a:rPr lang="uk-UA" sz="2000" b="1" dirty="0" smtClean="0">
                <a:solidFill>
                  <a:srgbClr val="FFC000"/>
                </a:solidFill>
              </a:rPr>
              <a:t>рр. Тихий працює над словником покручів української мови, розробляє </a:t>
            </a:r>
            <a:r>
              <a:rPr lang="ru-RU" sz="2000" b="1" dirty="0" smtClean="0">
                <a:solidFill>
                  <a:srgbClr val="FFC000"/>
                </a:solidFill>
              </a:rPr>
              <a:t>«метод </a:t>
            </a:r>
            <a:r>
              <a:rPr lang="ru-RU" sz="2000" b="1" dirty="0" err="1" smtClean="0">
                <a:solidFill>
                  <a:srgbClr val="FFC000"/>
                </a:solidFill>
              </a:rPr>
              <a:t>навчання</a:t>
            </a:r>
            <a:r>
              <a:rPr lang="ru-RU" sz="2000" b="1" dirty="0" smtClean="0">
                <a:solidFill>
                  <a:srgbClr val="FFC000"/>
                </a:solidFill>
              </a:rPr>
              <a:t> без </a:t>
            </a:r>
            <a:r>
              <a:rPr lang="ru-RU" sz="2000" b="1" dirty="0" err="1" smtClean="0">
                <a:solidFill>
                  <a:srgbClr val="FFC000"/>
                </a:solidFill>
              </a:rPr>
              <a:t>школи</a:t>
            </a:r>
            <a:r>
              <a:rPr lang="ru-RU" sz="2000" b="1" dirty="0" smtClean="0">
                <a:solidFill>
                  <a:srgbClr val="FFC000"/>
                </a:solidFill>
              </a:rPr>
              <a:t>» (за </a:t>
            </a:r>
            <a:r>
              <a:rPr lang="ru-RU" sz="2000" b="1" dirty="0" err="1" smtClean="0">
                <a:solidFill>
                  <a:srgbClr val="FFC000"/>
                </a:solidFill>
              </a:rPr>
              <a:t>домашніми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завданнями</a:t>
            </a:r>
            <a:r>
              <a:rPr lang="ru-RU" sz="2000" b="1" dirty="0" smtClean="0">
                <a:solidFill>
                  <a:srgbClr val="FFC000"/>
                </a:solidFill>
              </a:rPr>
              <a:t>).</a:t>
            </a:r>
          </a:p>
          <a:p>
            <a:pPr algn="r"/>
            <a:r>
              <a:rPr lang="en-US" sz="2000" b="1" dirty="0" smtClean="0">
                <a:solidFill>
                  <a:srgbClr val="FFC000"/>
                </a:solidFill>
              </a:rPr>
              <a:t>	</a:t>
            </a:r>
            <a:r>
              <a:rPr lang="uk-UA" sz="2000" b="1" dirty="0" smtClean="0">
                <a:solidFill>
                  <a:srgbClr val="FFC000"/>
                </a:solidFill>
              </a:rPr>
              <a:t>Головні праці: </a:t>
            </a:r>
            <a:r>
              <a:rPr lang="ru-RU" sz="2000" b="1" dirty="0" smtClean="0">
                <a:solidFill>
                  <a:srgbClr val="FFC000"/>
                </a:solidFill>
              </a:rPr>
              <a:t>«</a:t>
            </a:r>
            <a:r>
              <a:rPr lang="ru-RU" sz="2000" b="1" dirty="0" err="1" smtClean="0">
                <a:solidFill>
                  <a:srgbClr val="FFC000"/>
                </a:solidFill>
              </a:rPr>
              <a:t>Роздуми</a:t>
            </a:r>
            <a:r>
              <a:rPr lang="ru-RU" sz="2000" b="1" dirty="0" smtClean="0">
                <a:solidFill>
                  <a:srgbClr val="FFC000"/>
                </a:solidFill>
              </a:rPr>
              <a:t> про </a:t>
            </a:r>
            <a:r>
              <a:rPr lang="ru-RU" sz="2000" b="1" dirty="0" err="1" smtClean="0">
                <a:solidFill>
                  <a:srgbClr val="FFC000"/>
                </a:solidFill>
              </a:rPr>
              <a:t>українську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мову</a:t>
            </a:r>
            <a:r>
              <a:rPr lang="ru-RU" sz="2000" b="1" dirty="0" smtClean="0">
                <a:solidFill>
                  <a:srgbClr val="FFC000"/>
                </a:solidFill>
              </a:rPr>
              <a:t> та культуру в </a:t>
            </a:r>
            <a:r>
              <a:rPr lang="ru-RU" sz="2000" b="1" dirty="0" err="1" smtClean="0">
                <a:solidFill>
                  <a:srgbClr val="FFC000"/>
                </a:solidFill>
              </a:rPr>
              <a:t>Донецькій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області</a:t>
            </a:r>
            <a:r>
              <a:rPr lang="ru-RU" sz="2000" b="1" dirty="0" smtClean="0">
                <a:solidFill>
                  <a:srgbClr val="FFC000"/>
                </a:solidFill>
              </a:rPr>
              <a:t>» (1972), «Думки про </a:t>
            </a:r>
            <a:r>
              <a:rPr lang="ru-RU" sz="2000" b="1" dirty="0" err="1" smtClean="0">
                <a:solidFill>
                  <a:srgbClr val="FFC000"/>
                </a:solidFill>
              </a:rPr>
              <a:t>рідний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донецький</a:t>
            </a:r>
            <a:r>
              <a:rPr lang="ru-RU" sz="2000" b="1" dirty="0" smtClean="0">
                <a:solidFill>
                  <a:srgbClr val="FFC000"/>
                </a:solidFill>
              </a:rPr>
              <a:t> край» (1973), «</a:t>
            </a:r>
            <a:r>
              <a:rPr lang="ru-RU" sz="2000" b="1" dirty="0" err="1" smtClean="0">
                <a:solidFill>
                  <a:srgbClr val="FFC000"/>
                </a:solidFill>
              </a:rPr>
              <a:t>Сільські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проблеми</a:t>
            </a:r>
            <a:r>
              <a:rPr lang="ru-RU" sz="2000" b="1" dirty="0" smtClean="0">
                <a:solidFill>
                  <a:srgbClr val="FFC000"/>
                </a:solidFill>
              </a:rPr>
              <a:t>» (1974), книга «</a:t>
            </a:r>
            <a:r>
              <a:rPr lang="ru-RU" sz="2000" b="1" dirty="0" err="1" smtClean="0">
                <a:solidFill>
                  <a:srgbClr val="FFC000"/>
                </a:solidFill>
              </a:rPr>
              <a:t>Мова</a:t>
            </a:r>
            <a:r>
              <a:rPr lang="ru-RU" sz="2000" b="1" dirty="0" smtClean="0">
                <a:solidFill>
                  <a:srgbClr val="FFC000"/>
                </a:solidFill>
              </a:rPr>
              <a:t> – народ» (1976) </a:t>
            </a:r>
            <a:endParaRPr lang="uk-UA" sz="20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D:\Мої документи\Мої малюнки\лекції ДІХМ\Презентація О. Тихий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2857500" cy="3672408"/>
          </a:xfrm>
          <a:prstGeom prst="rect">
            <a:avLst/>
          </a:prstGeom>
          <a:noFill/>
        </p:spPr>
      </p:pic>
      <p:pic>
        <p:nvPicPr>
          <p:cNvPr id="6147" name="Picture 3" descr="D:\Мої документи\Мої малюнки\лекції ДІХМ\Презентація О. Тихий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3810000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836712"/>
            <a:ext cx="763284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 smtClean="0">
                <a:solidFill>
                  <a:srgbClr val="FFC000"/>
                </a:solidFill>
              </a:rPr>
              <a:t>У листопаді </a:t>
            </a:r>
            <a:r>
              <a:rPr lang="uk-UA" sz="2800" b="1" dirty="0" smtClean="0">
                <a:solidFill>
                  <a:srgbClr val="FF0000"/>
                </a:solidFill>
              </a:rPr>
              <a:t>1976</a:t>
            </a:r>
            <a:r>
              <a:rPr lang="uk-UA" sz="2800" b="1" dirty="0" smtClean="0">
                <a:solidFill>
                  <a:srgbClr val="FFC000"/>
                </a:solidFill>
              </a:rPr>
              <a:t> Тихий разом з </a:t>
            </a:r>
          </a:p>
          <a:p>
            <a:pPr algn="r"/>
            <a:r>
              <a:rPr lang="uk-UA" sz="2800" b="1" dirty="0" smtClean="0">
                <a:solidFill>
                  <a:srgbClr val="FFC000"/>
                </a:solidFill>
              </a:rPr>
              <a:t>М. Руденком, О. Мешко, П. Григоренком, Л. Лук'яненком, О. Бердником та </a:t>
            </a:r>
            <a:r>
              <a:rPr lang="uk-UA" sz="2800" b="1" dirty="0" err="1" smtClean="0">
                <a:solidFill>
                  <a:srgbClr val="FFC000"/>
                </a:solidFill>
              </a:rPr>
              <a:t>ін</a:t>
            </a:r>
            <a:r>
              <a:rPr lang="en-US" sz="2800" b="1" dirty="0" smtClean="0">
                <a:solidFill>
                  <a:srgbClr val="FFC000"/>
                </a:solidFill>
              </a:rPr>
              <a:t>.</a:t>
            </a:r>
            <a:r>
              <a:rPr lang="uk-UA" sz="2800" b="1" dirty="0" smtClean="0">
                <a:solidFill>
                  <a:srgbClr val="FFC000"/>
                </a:solidFill>
              </a:rPr>
              <a:t> виступив членом-засновником однієї з найперших правозахисних асоціацій — Української громадської групи сприяння виконанню Гельсінських угод і підписав перші документи УГГ — «Декларацію Української громадської групи сприяння виконанню Гельсінських угод» та «Меморандум № 1» </a:t>
            </a:r>
          </a:p>
          <a:p>
            <a:endParaRPr lang="uk-UA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5720" y="33265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Літературна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правозахисна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Тихого</a:t>
            </a:r>
            <a:r>
              <a:rPr lang="ru-RU" sz="2000" b="1" dirty="0" smtClean="0"/>
              <a:t> стала причиною для другого </a:t>
            </a:r>
            <a:r>
              <a:rPr lang="ru-RU" sz="2000" b="1" dirty="0" err="1" smtClean="0"/>
              <a:t>арешту</a:t>
            </a:r>
            <a:r>
              <a:rPr lang="ru-RU" sz="2000" b="1" dirty="0" smtClean="0"/>
              <a:t> на початку лютого </a:t>
            </a:r>
            <a:r>
              <a:rPr lang="ru-RU" sz="2000" b="1" dirty="0" smtClean="0">
                <a:solidFill>
                  <a:srgbClr val="FF0000"/>
                </a:solidFill>
              </a:rPr>
              <a:t>1977</a:t>
            </a:r>
            <a:r>
              <a:rPr lang="ru-RU" sz="2000" b="1" dirty="0" smtClean="0"/>
              <a:t>. Справу </a:t>
            </a:r>
            <a:r>
              <a:rPr lang="ru-RU" sz="2000" b="1" dirty="0" smtClean="0">
                <a:solidFill>
                  <a:srgbClr val="FFC000"/>
                </a:solidFill>
              </a:rPr>
              <a:t>Тихого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об'єднано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справою </a:t>
            </a:r>
            <a:r>
              <a:rPr lang="ru-RU" sz="2000" b="1" dirty="0" err="1" smtClean="0"/>
              <a:t>колишнього</a:t>
            </a:r>
            <a:r>
              <a:rPr lang="ru-RU" sz="2000" b="1" dirty="0" smtClean="0"/>
              <a:t> секретаря парткому </a:t>
            </a:r>
            <a:r>
              <a:rPr lang="ru-RU" sz="2000" b="1" dirty="0" err="1" smtClean="0"/>
              <a:t>Спілки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М. Руденка</a:t>
            </a:r>
            <a:r>
              <a:rPr lang="ru-RU" sz="2000" b="1" dirty="0" smtClean="0"/>
              <a:t>. Суд </a:t>
            </a:r>
            <a:r>
              <a:rPr lang="ru-RU" sz="2000" b="1" dirty="0" err="1" smtClean="0"/>
              <a:t>відбувався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Дружківці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червні-липні</a:t>
            </a:r>
            <a:r>
              <a:rPr lang="ru-RU" sz="2000" b="1" dirty="0" smtClean="0"/>
              <a:t> 1977 р. </a:t>
            </a:r>
            <a:r>
              <a:rPr lang="ru-RU" sz="2000" b="1" dirty="0" smtClean="0">
                <a:solidFill>
                  <a:srgbClr val="FF0000"/>
                </a:solidFill>
              </a:rPr>
              <a:t>21 </a:t>
            </a:r>
            <a:r>
              <a:rPr lang="ru-RU" sz="20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2000" b="1" dirty="0" smtClean="0">
                <a:solidFill>
                  <a:srgbClr val="FF0000"/>
                </a:solidFill>
              </a:rPr>
              <a:t> 1977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оголошено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вирок,Тихого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позбавлено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волі</a:t>
            </a:r>
            <a:r>
              <a:rPr lang="ru-RU" sz="2000" b="1" dirty="0" smtClean="0"/>
              <a:t> на 10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засланням</a:t>
            </a:r>
            <a:r>
              <a:rPr lang="ru-RU" sz="2000" b="1" dirty="0" smtClean="0"/>
              <a:t> на 5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 </a:t>
            </a:r>
            <a:endParaRPr lang="uk-UA" sz="2000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3563888" y="6165304"/>
            <a:ext cx="5638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Колишнє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приміщення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Змішторгу</a:t>
            </a:r>
            <a:r>
              <a:rPr lang="ru-RU" b="1" dirty="0" smtClean="0">
                <a:solidFill>
                  <a:srgbClr val="002060"/>
                </a:solidFill>
              </a:rPr>
              <a:t>» в </a:t>
            </a:r>
            <a:r>
              <a:rPr lang="ru-RU" b="1" dirty="0" err="1" smtClean="0">
                <a:solidFill>
                  <a:srgbClr val="002060"/>
                </a:solidFill>
              </a:rPr>
              <a:t>Дружківці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Мої документи\Мої малюнки\лекції ДІХМ\Презентація О. Тихий\Копія Копія Image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08920"/>
            <a:ext cx="4057129" cy="3240343"/>
          </a:xfrm>
          <a:prstGeom prst="rect">
            <a:avLst/>
          </a:prstGeom>
          <a:noFill/>
        </p:spPr>
      </p:pic>
      <p:pic>
        <p:nvPicPr>
          <p:cNvPr id="7171" name="Picture 3" descr="D:\Мої документи\Мої малюнки\лекції ДІХМ\1Т\Копія Image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2537924" cy="3528392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179512" y="270892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М. Руденко</a:t>
            </a:r>
            <a:endParaRPr lang="uk-UA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ї документи\Мої малюнки\лекції ДІХМ\1Т\Image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476672"/>
            <a:ext cx="3744416" cy="432048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87624" y="4941168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Левко Лук’яненко в день</a:t>
            </a:r>
          </a:p>
          <a:p>
            <a:r>
              <a:rPr lang="uk-UA" b="1" dirty="0" smtClean="0">
                <a:solidFill>
                  <a:srgbClr val="FFC000"/>
                </a:solidFill>
              </a:rPr>
              <a:t>звільнення 21 січня 1976 р.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580112" y="1052736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Василь Овсієнко, 1979 р.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8195" name="Picture 3" descr="D:\Мої документи\Мої малюнки\лекції ДІХМ\1Т\Копія (4) Image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6004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ї документи\Мої малюнки\лекції ДІХМ\Презентація О. Тихий\IMG_3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312368" cy="4896544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39552" y="5445224"/>
            <a:ext cx="817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/>
              <a:t>З 1981 </a:t>
            </a:r>
            <a:r>
              <a:rPr lang="uk-UA" b="1" dirty="0" smtClean="0">
                <a:solidFill>
                  <a:srgbClr val="FFC000"/>
                </a:solidFill>
              </a:rPr>
              <a:t>О. Тихий </a:t>
            </a:r>
            <a:r>
              <a:rPr lang="uk-UA" b="1" dirty="0" smtClean="0"/>
              <a:t>тяжко хворів. Помер 6 травня 1984 у тюремній лікарні у Пермі</a:t>
            </a:r>
            <a:endParaRPr lang="uk-UA" b="1" dirty="0"/>
          </a:p>
        </p:txBody>
      </p:sp>
      <p:pic>
        <p:nvPicPr>
          <p:cNvPr id="3074" name="Picture 2" descr="D:\Мої документи\ДІХМ\Тихий Олекса (фото)\Зон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00042"/>
            <a:ext cx="457203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83768" y="5085184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19 листопада 1989 року прах </a:t>
            </a:r>
          </a:p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О. Тихого </a:t>
            </a:r>
            <a:r>
              <a:rPr lang="ru-RU" sz="2000" b="1" dirty="0" err="1" smtClean="0">
                <a:solidFill>
                  <a:srgbClr val="FFC000"/>
                </a:solidFill>
              </a:rPr>
              <a:t>перепохований</a:t>
            </a:r>
            <a:r>
              <a:rPr lang="ru-RU" sz="2000" b="1" dirty="0" smtClean="0">
                <a:solidFill>
                  <a:srgbClr val="FFC000"/>
                </a:solidFill>
              </a:rPr>
              <a:t> на Байковому </a:t>
            </a:r>
            <a:r>
              <a:rPr lang="ru-RU" sz="2000" b="1" dirty="0" err="1" smtClean="0">
                <a:solidFill>
                  <a:srgbClr val="FFC000"/>
                </a:solidFill>
              </a:rPr>
              <a:t>кладовищі</a:t>
            </a:r>
            <a:r>
              <a:rPr lang="ru-RU" sz="2000" b="1" dirty="0" smtClean="0">
                <a:solidFill>
                  <a:srgbClr val="FFC000"/>
                </a:solidFill>
              </a:rPr>
              <a:t> в </a:t>
            </a:r>
            <a:r>
              <a:rPr lang="ru-RU" sz="2000" b="1" dirty="0" err="1" smtClean="0">
                <a:solidFill>
                  <a:srgbClr val="FFC000"/>
                </a:solidFill>
              </a:rPr>
              <a:t>Києві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поряд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з</a:t>
            </a:r>
            <a:r>
              <a:rPr lang="ru-RU" sz="2000" b="1" dirty="0" smtClean="0">
                <a:solidFill>
                  <a:srgbClr val="FFC000"/>
                </a:solidFill>
              </a:rPr>
              <a:t> прахом </a:t>
            </a:r>
          </a:p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В. </a:t>
            </a:r>
            <a:r>
              <a:rPr lang="ru-RU" sz="2000" b="1" dirty="0" err="1" smtClean="0">
                <a:solidFill>
                  <a:srgbClr val="FFC000"/>
                </a:solidFill>
              </a:rPr>
              <a:t>Стусата</a:t>
            </a:r>
            <a:r>
              <a:rPr lang="ru-RU" sz="2000" b="1" dirty="0" smtClean="0">
                <a:solidFill>
                  <a:srgbClr val="FFC000"/>
                </a:solidFill>
              </a:rPr>
              <a:t> та </a:t>
            </a:r>
          </a:p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Ю. Литвина (</a:t>
            </a:r>
            <a:r>
              <a:rPr lang="ru-RU" sz="2000" b="1" dirty="0" err="1" smtClean="0">
                <a:solidFill>
                  <a:srgbClr val="FFC000"/>
                </a:solidFill>
              </a:rPr>
              <a:t>ділянка</a:t>
            </a:r>
            <a:r>
              <a:rPr lang="ru-RU" sz="2000" b="1" dirty="0" smtClean="0">
                <a:solidFill>
                  <a:srgbClr val="FFC000"/>
                </a:solidFill>
              </a:rPr>
              <a:t> № 33)</a:t>
            </a:r>
            <a:endParaRPr lang="uk-UA" sz="2000" b="1" dirty="0">
              <a:solidFill>
                <a:srgbClr val="FFC000"/>
              </a:solidFill>
            </a:endParaRPr>
          </a:p>
        </p:txBody>
      </p:sp>
      <p:pic>
        <p:nvPicPr>
          <p:cNvPr id="10242" name="Picture 2" descr="D:\Мої документи\Мої малюнки\лекції ДІХМ\Презентація О. Тихий\19 листопада, річниця перепоховання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32848" cy="4692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42659" y="2276872"/>
            <a:ext cx="60167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Меморіальний фонд </a:t>
            </a:r>
          </a:p>
          <a:p>
            <a:pPr algn="ctr"/>
            <a:r>
              <a:rPr lang="uk-UA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Олекси Тихого</a:t>
            </a:r>
          </a:p>
          <a:p>
            <a:pPr algn="ctr"/>
            <a:r>
              <a:rPr lang="uk-UA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ДІХМ</a:t>
            </a:r>
            <a:endParaRPr lang="uk-UA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ї документи\Мої малюнки\лекції ДІХМ\Презентація О. Тихий\Tihiy-2-300x19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7086" y="404664"/>
            <a:ext cx="7053844" cy="468052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899592" y="544522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Директор музею Т.Я. </a:t>
            </a:r>
            <a:r>
              <a:rPr lang="ru-RU" sz="2000" b="1" dirty="0" err="1" smtClean="0">
                <a:solidFill>
                  <a:srgbClr val="FFC000"/>
                </a:solidFill>
              </a:rPr>
              <a:t>Долиновська</a:t>
            </a:r>
            <a:r>
              <a:rPr lang="ru-RU" sz="2000" b="1" dirty="0" smtClean="0">
                <a:solidFill>
                  <a:srgbClr val="FFC000"/>
                </a:solidFill>
              </a:rPr>
              <a:t> та А.І.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Сидорова, сестра О.Тихого в </a:t>
            </a:r>
            <a:r>
              <a:rPr lang="ru-RU" sz="2000" b="1" dirty="0" err="1" smtClean="0">
                <a:solidFill>
                  <a:srgbClr val="FFC000"/>
                </a:solidFill>
              </a:rPr>
              <a:t>батьківському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домі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в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селі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Їж</a:t>
            </a:r>
            <a:r>
              <a:rPr lang="uk-UA" sz="2000" b="1" dirty="0" smtClean="0">
                <a:solidFill>
                  <a:srgbClr val="FFC000"/>
                </a:solidFill>
              </a:rPr>
              <a:t>і</a:t>
            </a:r>
            <a:r>
              <a:rPr lang="ru-RU" sz="2000" b="1" dirty="0" err="1" smtClean="0">
                <a:solidFill>
                  <a:srgbClr val="FFC000"/>
                </a:solidFill>
              </a:rPr>
              <a:t>вка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ru-RU" sz="2000" b="1" dirty="0" err="1" smtClean="0">
                <a:solidFill>
                  <a:srgbClr val="FFC000"/>
                </a:solidFill>
              </a:rPr>
              <a:t>під</a:t>
            </a:r>
            <a:r>
              <a:rPr lang="ru-RU" sz="2000" b="1" dirty="0" smtClean="0">
                <a:solidFill>
                  <a:srgbClr val="FFC000"/>
                </a:solidFill>
              </a:rPr>
              <a:t> час </a:t>
            </a:r>
            <a:r>
              <a:rPr lang="ru-RU" sz="2000" b="1" dirty="0" err="1" smtClean="0">
                <a:solidFill>
                  <a:srgbClr val="FFC000"/>
                </a:solidFill>
              </a:rPr>
              <a:t>першої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експедиції</a:t>
            </a:r>
            <a:r>
              <a:rPr lang="ru-RU" sz="2000" b="1" dirty="0" smtClean="0">
                <a:solidFill>
                  <a:srgbClr val="FFC000"/>
                </a:solidFill>
              </a:rPr>
              <a:t> (</a:t>
            </a:r>
            <a:r>
              <a:rPr lang="ru-RU" sz="2000" b="1" dirty="0" err="1" smtClean="0">
                <a:solidFill>
                  <a:srgbClr val="FFC000"/>
                </a:solidFill>
              </a:rPr>
              <a:t>квітень</a:t>
            </a:r>
            <a:r>
              <a:rPr lang="ru-RU" sz="2000" b="1" dirty="0" smtClean="0">
                <a:solidFill>
                  <a:srgbClr val="FFC000"/>
                </a:solidFill>
              </a:rPr>
              <a:t> 2005 р.)</a:t>
            </a:r>
            <a:endParaRPr lang="uk-UA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83568" y="55892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rgbClr val="FFC000"/>
                </a:solidFill>
              </a:rPr>
              <a:t>Від 2005 руку до фондів нашого музею надійшло 100 аутентичних предметів. Вони стали початком окремої колекції в зібранні Дружківського музею – «Меморіальний фонд Олексія Івановича (Олекси) Тихого»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12290" name="Picture 2" descr="D:\Мої документи\Мої малюнки\лекції ДІХМ\2Т\IMG_3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708920"/>
            <a:ext cx="88401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Хто такий Олекса Тихий?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ої документи\Мої малюнки\лекції ДІХМ\Презентація О. Тихий\Izobrazhenie-0141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6984776" cy="5143536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142844" y="5429264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C000"/>
                </a:solidFill>
              </a:rPr>
              <a:t>У 2006 </a:t>
            </a:r>
            <a:r>
              <a:rPr lang="ru-RU" b="1" dirty="0" err="1" smtClean="0">
                <a:solidFill>
                  <a:srgbClr val="FFC000"/>
                </a:solidFill>
              </a:rPr>
              <a:t>році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Олександра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Іванівна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розшукала</a:t>
            </a:r>
            <a:r>
              <a:rPr lang="ru-RU" b="1" dirty="0" smtClean="0">
                <a:solidFill>
                  <a:srgbClr val="FFC000"/>
                </a:solidFill>
              </a:rPr>
              <a:t> у </a:t>
            </a:r>
            <a:r>
              <a:rPr lang="ru-RU" b="1" dirty="0" err="1" smtClean="0">
                <a:solidFill>
                  <a:srgbClr val="FFC000"/>
                </a:solidFill>
              </a:rPr>
              <a:t>родичів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ще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багато</a:t>
            </a:r>
            <a:r>
              <a:rPr lang="ru-RU" b="1" dirty="0" smtClean="0">
                <a:solidFill>
                  <a:srgbClr val="FFC000"/>
                </a:solidFill>
              </a:rPr>
              <a:t> речей, </a:t>
            </a:r>
            <a:r>
              <a:rPr lang="ru-RU" b="1" dirty="0" err="1" smtClean="0">
                <a:solidFill>
                  <a:srgbClr val="FFC000"/>
                </a:solidFill>
              </a:rPr>
              <a:t>серед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яких</a:t>
            </a:r>
            <a:r>
              <a:rPr lang="ru-RU" b="1" dirty="0" smtClean="0">
                <a:solidFill>
                  <a:srgbClr val="FFC000"/>
                </a:solidFill>
              </a:rPr>
              <a:t> – портрет Т.Г. </a:t>
            </a:r>
            <a:r>
              <a:rPr lang="ru-RU" b="1" dirty="0" err="1" smtClean="0">
                <a:solidFill>
                  <a:srgbClr val="FFC000"/>
                </a:solidFill>
              </a:rPr>
              <a:t>Шевченка</a:t>
            </a:r>
            <a:r>
              <a:rPr lang="ru-RU" b="1" dirty="0" smtClean="0">
                <a:solidFill>
                  <a:srgbClr val="FFC000"/>
                </a:solidFill>
              </a:rPr>
              <a:t> (полотно, </a:t>
            </a:r>
            <a:r>
              <a:rPr lang="ru-RU" b="1" dirty="0" err="1" smtClean="0">
                <a:solidFill>
                  <a:srgbClr val="FFC000"/>
                </a:solidFill>
              </a:rPr>
              <a:t>олія</a:t>
            </a:r>
            <a:r>
              <a:rPr lang="ru-RU" b="1" dirty="0" smtClean="0">
                <a:solidFill>
                  <a:srgbClr val="FFC000"/>
                </a:solidFill>
              </a:rPr>
              <a:t>). Живописна картина </a:t>
            </a:r>
            <a:r>
              <a:rPr lang="ru-RU" b="1" dirty="0" err="1" smtClean="0">
                <a:solidFill>
                  <a:srgbClr val="FFC000"/>
                </a:solidFill>
              </a:rPr>
              <a:t>змальована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невідомим</a:t>
            </a:r>
            <a:r>
              <a:rPr lang="ru-RU" b="1" dirty="0" smtClean="0">
                <a:solidFill>
                  <a:srgbClr val="FFC000"/>
                </a:solidFill>
              </a:rPr>
              <a:t> художником </a:t>
            </a:r>
            <a:r>
              <a:rPr lang="ru-RU" b="1" dirty="0" err="1" smtClean="0">
                <a:solidFill>
                  <a:srgbClr val="FFC000"/>
                </a:solidFill>
              </a:rPr>
              <a:t>зі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знаменитої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світлини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ru-RU" b="1" dirty="0" err="1" smtClean="0">
                <a:solidFill>
                  <a:srgbClr val="FFC000"/>
                </a:solidFill>
              </a:rPr>
              <a:t>Генріха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Ден’єра</a:t>
            </a:r>
            <a:r>
              <a:rPr lang="ru-RU" b="1" dirty="0" smtClean="0">
                <a:solidFill>
                  <a:srgbClr val="FFC000"/>
                </a:solidFill>
              </a:rPr>
              <a:t> (1859)</a:t>
            </a:r>
            <a:endParaRPr lang="uk-UA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ї документи\Мої малюнки\лекції ДІХМ\2Т\IMG_3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236296" cy="5427222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928662" y="600076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rgbClr val="FFC000"/>
                </a:solidFill>
              </a:rPr>
              <a:t>Загальний вигляд експозиції Меморіального фонду </a:t>
            </a:r>
          </a:p>
          <a:p>
            <a:pPr algn="r"/>
            <a:r>
              <a:rPr lang="uk-UA" b="1" dirty="0" smtClean="0">
                <a:solidFill>
                  <a:srgbClr val="FFC000"/>
                </a:solidFill>
              </a:rPr>
              <a:t>Олекси Тихого станом на тепер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47251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C000"/>
                </a:solidFill>
              </a:rPr>
              <a:t>26 січня 2007 року – урочисте відкриття пам'ятної дошки (М. Горинь, В. Овсієнко), присвяченої О.Тихому в місті Дружківка, та пам'ятника на подвір'ї школи № 14 в </a:t>
            </a:r>
            <a:r>
              <a:rPr lang="uk-UA" sz="2400" b="1" dirty="0" err="1" smtClean="0">
                <a:solidFill>
                  <a:srgbClr val="FFC000"/>
                </a:solidFill>
              </a:rPr>
              <a:t>Олексієво-Дружківці</a:t>
            </a:r>
            <a:endParaRPr lang="uk-UA" sz="2400" b="1" dirty="0">
              <a:solidFill>
                <a:srgbClr val="FFC000"/>
              </a:solidFill>
            </a:endParaRPr>
          </a:p>
        </p:txBody>
      </p:sp>
      <p:pic>
        <p:nvPicPr>
          <p:cNvPr id="15362" name="Picture 2" descr="D:\Мої документи\Мої малюнки\лекції ДІХМ\Презентація О. Тихий\Tihiy-5-300x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4032448" cy="3744416"/>
          </a:xfrm>
          <a:prstGeom prst="rect">
            <a:avLst/>
          </a:prstGeom>
          <a:noFill/>
        </p:spPr>
      </p:pic>
      <p:pic>
        <p:nvPicPr>
          <p:cNvPr id="15363" name="Picture 3" descr="D:\Мої документи\Мої малюнки\лекції ДІХМ\Презентація О. Тихий\Копія (3) Image00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692696"/>
            <a:ext cx="453650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кутник 2"/>
          <p:cNvSpPr/>
          <p:nvPr/>
        </p:nvSpPr>
        <p:spPr>
          <a:xfrm>
            <a:off x="3762251" y="5572140"/>
            <a:ext cx="5168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C000"/>
                </a:solidFill>
              </a:rPr>
              <a:t>Дошку виготовив дружківський</a:t>
            </a:r>
          </a:p>
          <a:p>
            <a:pPr algn="r"/>
            <a:r>
              <a:rPr lang="uk-UA" sz="2400" b="1" dirty="0" smtClean="0">
                <a:solidFill>
                  <a:srgbClr val="FFC000"/>
                </a:solidFill>
              </a:rPr>
              <a:t>художник С.Ф. </a:t>
            </a:r>
            <a:r>
              <a:rPr lang="uk-UA" sz="2400" b="1" dirty="0" err="1" smtClean="0">
                <a:solidFill>
                  <a:srgbClr val="FFC000"/>
                </a:solidFill>
              </a:rPr>
              <a:t>Нєвєров</a:t>
            </a:r>
            <a:endParaRPr lang="uk-UA" sz="2400" b="1" dirty="0">
              <a:solidFill>
                <a:srgbClr val="FFC000"/>
              </a:solidFill>
            </a:endParaRPr>
          </a:p>
        </p:txBody>
      </p:sp>
      <p:pic>
        <p:nvPicPr>
          <p:cNvPr id="16387" name="Picture 3" descr="D:\Мої документи\Мої малюнки\лекції ДІХМ\Презентація О. Тихий\Tihiy-4-300x2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1142984"/>
            <a:ext cx="4286280" cy="364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28662" y="464344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rgbClr val="FFC000"/>
                </a:solidFill>
              </a:rPr>
              <a:t>26 травня 2012 відомий  громадський й політичний діяч, народний депутат кількох скликань, Герой України Левко Лук’яненко відгукнувся на запрошення товариства ім. О.Тихого та відвідав батьківщину свого побратима, побував у рідній хаті О.Тихого, у селищі </a:t>
            </a:r>
            <a:r>
              <a:rPr lang="uk-UA" b="1" dirty="0" err="1" smtClean="0">
                <a:solidFill>
                  <a:srgbClr val="FFC000"/>
                </a:solidFill>
              </a:rPr>
              <a:t>Їжевка</a:t>
            </a:r>
            <a:r>
              <a:rPr lang="uk-UA" b="1" dirty="0" smtClean="0">
                <a:solidFill>
                  <a:srgbClr val="FFC000"/>
                </a:solidFill>
              </a:rPr>
              <a:t>.  У міському музеї ознайомився з виставкою «Меморіальний фонд Олекси Тихого»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17410" name="Picture 2" descr="D:\Мої документи\Мої малюнки\лекції ДІХМ\Презентація О. Тихий\Tihiy-9-300x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6489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141277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Дружківський історико-художній </a:t>
            </a:r>
            <a:r>
              <a:rPr lang="uk-UA" sz="3200" b="1" dirty="0" smtClean="0">
                <a:solidFill>
                  <a:srgbClr val="FFC000"/>
                </a:solidFill>
              </a:rPr>
              <a:t>музей</a:t>
            </a:r>
          </a:p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вул. </a:t>
            </a:r>
            <a:r>
              <a:rPr lang="uk-UA" sz="3200" b="1" dirty="0" err="1" smtClean="0">
                <a:solidFill>
                  <a:srgbClr val="FFC000"/>
                </a:solidFill>
              </a:rPr>
              <a:t>Енґельса</a:t>
            </a:r>
            <a:r>
              <a:rPr lang="uk-UA" sz="3200" b="1" dirty="0" smtClean="0">
                <a:solidFill>
                  <a:srgbClr val="FFC000"/>
                </a:solidFill>
              </a:rPr>
              <a:t>, 112</a:t>
            </a:r>
            <a:r>
              <a:rPr lang="uk-UA" sz="3200" b="1" dirty="0" smtClean="0">
                <a:solidFill>
                  <a:srgbClr val="FFC000"/>
                </a:solidFill>
              </a:rPr>
              <a:t> </a:t>
            </a:r>
            <a:endParaRPr lang="uk-UA" sz="3200" b="1" dirty="0" smtClean="0">
              <a:solidFill>
                <a:srgbClr val="FFC000"/>
              </a:solidFill>
            </a:endParaRPr>
          </a:p>
          <a:p>
            <a:pPr algn="ctr"/>
            <a:endParaRPr lang="en-US" sz="3200" b="1" dirty="0" smtClean="0">
              <a:hlinkClick r:id="rId2"/>
            </a:endParaRPr>
          </a:p>
          <a:p>
            <a:pPr algn="ctr"/>
            <a:r>
              <a:rPr lang="en-US" sz="3200" b="1" dirty="0" smtClean="0">
                <a:hlinkClick r:id="rId2"/>
              </a:rPr>
              <a:t>http://dihm.pp.ua/</a:t>
            </a:r>
            <a:endParaRPr lang="uk-UA" sz="3200" b="1" dirty="0" smtClean="0"/>
          </a:p>
          <a:p>
            <a:pPr algn="ctr"/>
            <a:endParaRPr lang="en-US" sz="32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tx2"/>
                </a:solidFill>
              </a:rPr>
              <a:t>facebook</a:t>
            </a:r>
            <a:r>
              <a:rPr lang="en-US" sz="3200" b="1" dirty="0" smtClean="0"/>
              <a:t>: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Druzhkovskiy </a:t>
            </a:r>
            <a:r>
              <a:rPr lang="en-US" sz="3200" b="1" dirty="0" err="1" smtClean="0">
                <a:solidFill>
                  <a:srgbClr val="FFC000"/>
                </a:solidFill>
              </a:rPr>
              <a:t>Istoriko-Hudozhestvennyy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Muzey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Dihm</a:t>
            </a:r>
            <a:endParaRPr lang="uk-UA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ї документи\Мої малюнки\лекції ДІХМ\Презентація О. Тихи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960440" cy="52292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4427984" y="1340768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C000"/>
                </a:solidFill>
              </a:rPr>
              <a:t>Олекса Тихий </a:t>
            </a:r>
            <a:r>
              <a:rPr lang="uk-UA" sz="2000" b="1" dirty="0" smtClean="0">
                <a:solidFill>
                  <a:srgbClr val="FFC000"/>
                </a:solidFill>
              </a:rPr>
              <a:t>народився </a:t>
            </a:r>
            <a:r>
              <a:rPr lang="vi-VN" sz="2000" b="1" dirty="0" smtClean="0">
                <a:solidFill>
                  <a:srgbClr val="FFC000"/>
                </a:solidFill>
              </a:rPr>
              <a:t>27 січня 1927 </a:t>
            </a:r>
            <a:r>
              <a:rPr lang="uk-UA" sz="2000" b="1" dirty="0" smtClean="0">
                <a:solidFill>
                  <a:srgbClr val="FFC000"/>
                </a:solidFill>
              </a:rPr>
              <a:t>на хуторі</a:t>
            </a:r>
            <a:r>
              <a:rPr lang="vi-VN" sz="2000" b="1" dirty="0" smtClean="0">
                <a:solidFill>
                  <a:srgbClr val="FFC000"/>
                </a:solidFill>
              </a:rPr>
              <a:t> Їжівка, </a:t>
            </a:r>
            <a:r>
              <a:rPr lang="uk-UA" sz="2000" b="1" dirty="0" smtClean="0">
                <a:solidFill>
                  <a:srgbClr val="FFC000"/>
                </a:solidFill>
              </a:rPr>
              <a:t>поблизу Дружківки) – </a:t>
            </a:r>
          </a:p>
          <a:p>
            <a:pPr algn="r"/>
            <a:endParaRPr lang="uk-UA" sz="2000" b="1" dirty="0" smtClean="0">
              <a:solidFill>
                <a:srgbClr val="FFC000"/>
              </a:solidFill>
            </a:endParaRPr>
          </a:p>
          <a:p>
            <a:pPr algn="r"/>
            <a:r>
              <a:rPr lang="vi-VN" sz="2000" b="1" dirty="0" smtClean="0">
                <a:solidFill>
                  <a:srgbClr val="FFC000"/>
                </a:solidFill>
              </a:rPr>
              <a:t>український дисидент, правозахисник, педагог, мовознавець, член-засновник Української гельсінської групи. Виступав на захист української мови. Помер в ув'язненні</a:t>
            </a:r>
            <a:endParaRPr lang="uk-UA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64198" y="5442992"/>
            <a:ext cx="8615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Найбільш рання світлина з Олексою, тут йому 3,5 рочки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60007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ї документи\Мої малюнки\лекції ДІХМ\Презентація О. Тихий\Oleksa-yunak-graye-na-bayani1-1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096344" cy="4968552"/>
          </a:xfrm>
          <a:prstGeom prst="rect">
            <a:avLst/>
          </a:prstGeom>
          <a:noFill/>
        </p:spPr>
      </p:pic>
      <p:pic>
        <p:nvPicPr>
          <p:cNvPr id="17411" name="Picture 3" descr="D:\Мої документи\Мої малюнки\лекції ДІХМ\Презентація О. Тихий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240360" cy="4968552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3563888" y="260648"/>
            <a:ext cx="2307219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Юнацькі захоплення Олекси  музика, спорт, читання 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95536" y="5589240"/>
            <a:ext cx="70679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Пам’ятаючи про любов Тихого до велотуризму, </a:t>
            </a:r>
          </a:p>
          <a:p>
            <a:r>
              <a:rPr lang="uk-UA" b="1" dirty="0" smtClean="0">
                <a:solidFill>
                  <a:srgbClr val="FFC000"/>
                </a:solidFill>
              </a:rPr>
              <a:t>Дружківське товариство ім. О. Тихого </a:t>
            </a:r>
          </a:p>
          <a:p>
            <a:r>
              <a:rPr lang="uk-UA" b="1" dirty="0" smtClean="0">
                <a:solidFill>
                  <a:srgbClr val="FFC000"/>
                </a:solidFill>
              </a:rPr>
              <a:t>щороку влаштовує велопробіг «Стежками Олекси Тихого»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D:\Мої документи\Мої малюнки\лекції ДІХМ\Презентація О. Тихий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2448273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ї документи\Мої малюнки\лекції ДІХМ\Презентація О. Тихи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688632" cy="4464496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785786" y="478632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rgbClr val="FFC000"/>
                </a:solidFill>
              </a:rPr>
              <a:t>З 1950 працював учителем біології у Ново-Костянтинівській школі (тепер Приазовського району Запорізької області). З 1953 мешкав у селі </a:t>
            </a:r>
            <a:r>
              <a:rPr lang="uk-UA" b="1" dirty="0" err="1" smtClean="0">
                <a:solidFill>
                  <a:srgbClr val="FFC000"/>
                </a:solidFill>
              </a:rPr>
              <a:t>Рубцове</a:t>
            </a:r>
            <a:r>
              <a:rPr lang="uk-UA" b="1" dirty="0" smtClean="0">
                <a:solidFill>
                  <a:srgbClr val="FFC000"/>
                </a:solidFill>
              </a:rPr>
              <a:t> (тепер </a:t>
            </a:r>
            <a:r>
              <a:rPr lang="uk-UA" b="1" dirty="0" err="1" smtClean="0">
                <a:solidFill>
                  <a:srgbClr val="FFC000"/>
                </a:solidFill>
              </a:rPr>
              <a:t>Краснолиманського</a:t>
            </a:r>
            <a:r>
              <a:rPr lang="uk-UA" b="1" dirty="0" smtClean="0">
                <a:solidFill>
                  <a:srgbClr val="FFC000"/>
                </a:solidFill>
              </a:rPr>
              <a:t> району Донецької області), викладав у школі. З 1954 — вчитель історії у рідному селі</a:t>
            </a:r>
            <a:endParaRPr lang="uk-UA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ї документи\Мої малюнки\лекції ДІХМ\1Т\Копія (4) Image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72808" cy="4536504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812050" y="5517232"/>
            <a:ext cx="7619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000" b="1" dirty="0" err="1" smtClean="0">
                <a:solidFill>
                  <a:srgbClr val="FFC000"/>
                </a:solidFill>
              </a:rPr>
              <a:t>Олексієво-Дружківська</a:t>
            </a:r>
            <a:r>
              <a:rPr lang="uk-UA" sz="2000" b="1" dirty="0" smtClean="0">
                <a:solidFill>
                  <a:srgbClr val="FFC000"/>
                </a:solidFill>
              </a:rPr>
              <a:t> школа, в якій О. Тихий навчався, </a:t>
            </a:r>
          </a:p>
          <a:p>
            <a:pPr algn="r"/>
            <a:r>
              <a:rPr lang="uk-UA" sz="2000" b="1" dirty="0" smtClean="0">
                <a:solidFill>
                  <a:srgbClr val="FFC000"/>
                </a:solidFill>
              </a:rPr>
              <a:t>а згодом і працював у 1952 – 1957 рр. </a:t>
            </a:r>
            <a:endParaRPr lang="uk-UA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071670" y="5715016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 smtClean="0"/>
              <a:t>В рік смерті Сталіна (1953) </a:t>
            </a:r>
            <a:endParaRPr lang="en-US" sz="2000" b="1" dirty="0" smtClean="0"/>
          </a:p>
          <a:p>
            <a:pPr algn="r"/>
            <a:r>
              <a:rPr lang="uk-UA" sz="2000" b="1" dirty="0" smtClean="0">
                <a:solidFill>
                  <a:srgbClr val="FFC000"/>
                </a:solidFill>
              </a:rPr>
              <a:t>О. Тихий </a:t>
            </a:r>
            <a:r>
              <a:rPr lang="uk-UA" sz="2000" b="1" dirty="0" smtClean="0"/>
              <a:t>закінчив філософський факультет “МГУ”</a:t>
            </a:r>
            <a:endParaRPr lang="uk-UA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4295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ї документи\Мої малюнки\лекції ДІХМ\Презентація О. Тихий\Копія Diplomna-robota-O.Tih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4176464" cy="5832648"/>
          </a:xfrm>
          <a:prstGeom prst="rect">
            <a:avLst/>
          </a:prstGeom>
          <a:noFill/>
        </p:spPr>
      </p:pic>
      <p:pic>
        <p:nvPicPr>
          <p:cNvPr id="2051" name="Picture 3" descr="D:\Мої документи\Мої малюнки\лекції ДІХМ\Презентація О. Тихий\i_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20688"/>
            <a:ext cx="2257425" cy="2667000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5004048" y="4221088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rgbClr val="FFC000"/>
                </a:solidFill>
              </a:rPr>
              <a:t>Титульний аркуш дипломної роботи О. Тихого </a:t>
            </a:r>
            <a:r>
              <a:rPr lang="uk-UA" b="1" dirty="0" err="1" smtClean="0">
                <a:solidFill>
                  <a:srgbClr val="FFC000"/>
                </a:solidFill>
              </a:rPr>
              <a:t>“Теорія</a:t>
            </a:r>
            <a:r>
              <a:rPr lang="uk-UA" b="1" dirty="0" smtClean="0">
                <a:solidFill>
                  <a:srgbClr val="FFC000"/>
                </a:solidFill>
              </a:rPr>
              <a:t> та практика організації колективу А.С. </a:t>
            </a:r>
            <a:r>
              <a:rPr lang="uk-UA" b="1" dirty="0" err="1" smtClean="0">
                <a:solidFill>
                  <a:srgbClr val="FFC000"/>
                </a:solidFill>
              </a:rPr>
              <a:t>Макаренка”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500826" y="3357562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А.С. Макаренка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крава">
  <a:themeElements>
    <a:clrScheme name="Модуль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490</TotalTime>
  <Words>724</Words>
  <Application>Microsoft Office PowerPoint</Application>
  <PresentationFormat>Екран (4:3)</PresentationFormat>
  <Paragraphs>61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6" baseType="lpstr">
      <vt:lpstr>Яскрава</vt:lpstr>
      <vt:lpstr>Видатні постаті Дружківки:  Олекса Тихий –  людина та громадянин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постаті Дружківки: Олекса Тихий людина та громадянин (презентація колекції ДІХМ)</dc:title>
  <dc:creator>Dmytro</dc:creator>
  <cp:lastModifiedBy>User</cp:lastModifiedBy>
  <cp:revision>50</cp:revision>
  <dcterms:created xsi:type="dcterms:W3CDTF">2015-12-01T12:45:10Z</dcterms:created>
  <dcterms:modified xsi:type="dcterms:W3CDTF">2015-12-24T08:29:44Z</dcterms:modified>
</cp:coreProperties>
</file>